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426" r:id="rId2"/>
    <p:sldId id="433" r:id="rId3"/>
    <p:sldId id="427" r:id="rId4"/>
    <p:sldId id="471" r:id="rId5"/>
    <p:sldId id="476" r:id="rId6"/>
    <p:sldId id="478" r:id="rId7"/>
    <p:sldId id="473" r:id="rId8"/>
    <p:sldId id="480" r:id="rId9"/>
    <p:sldId id="490" r:id="rId10"/>
    <p:sldId id="481" r:id="rId11"/>
    <p:sldId id="483" r:id="rId12"/>
    <p:sldId id="477" r:id="rId13"/>
    <p:sldId id="479" r:id="rId14"/>
    <p:sldId id="482" r:id="rId15"/>
    <p:sldId id="484" r:id="rId16"/>
    <p:sldId id="434" r:id="rId17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Y ALTIERI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75" autoAdjust="0"/>
  </p:normalViewPr>
  <p:slideViewPr>
    <p:cSldViewPr showGuides="1">
      <p:cViewPr>
        <p:scale>
          <a:sx n="90" d="100"/>
          <a:sy n="90" d="100"/>
        </p:scale>
        <p:origin x="-72" y="264"/>
      </p:cViewPr>
      <p:guideLst>
        <p:guide orient="horz" pos="13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CEEC867-D062-487B-A3C4-E0E4F2078C8E}" type="datetimeFigureOut">
              <a:rPr lang="en-US"/>
              <a:pPr>
                <a:defRPr/>
              </a:pPr>
              <a:t>6/7/2015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DC440F3-0B31-4C20-A3AB-40BD680F1E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715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5BAEA49E-7E5D-47EC-98C3-CD49831D78B1}" type="slidenum">
              <a:rPr lang="en-US" smtClean="0"/>
              <a:pPr eaLnBrk="1" hangingPunct="1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BF8FCFFC-906A-471A-BCA8-B5B3B3A92690}" type="slidenum">
              <a:rPr lang="en-US" smtClean="0"/>
              <a:pPr eaLnBrk="1" hangingPunct="1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64EB9467-49FD-4B59-96AB-2C16F0E6A053}" type="slidenum">
              <a:rPr lang="en-US" smtClean="0"/>
              <a:pPr eaLnBrk="1" hangingPunct="1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D767B9B7-1A62-4071-BC84-9C7BBEBDD264}" type="slidenum">
              <a:rPr lang="en-US" smtClean="0"/>
              <a:pPr eaLnBrk="1" hangingPunct="1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CE615-EFDB-420A-87DA-FB6ECB7719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C440F3-0B31-4C20-A3AB-40BD680F1E4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630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C440F3-0B31-4C20-A3AB-40BD680F1E49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650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200" dirty="0">
              <a:solidFill>
                <a:schemeClr val="accent1"/>
              </a:solidFill>
              <a:latin typeface="Orly's Font 2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C6B8EDC3-4404-4D9D-B067-12BEADE8E50F}" type="slidenum">
              <a:rPr lang="en-US" smtClean="0"/>
              <a:pPr eaLnBrk="1" hangingPunct="1"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901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's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21877" y="183731"/>
            <a:ext cx="27499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Orly's Font 2" pitchFamily="66" charset="0"/>
              </a:rPr>
              <a:t>Let</a:t>
            </a:r>
            <a:r>
              <a:rPr lang="ja-JP" altLang="en-US" smtClean="0">
                <a:solidFill>
                  <a:schemeClr val="bg1"/>
                </a:solidFill>
                <a:latin typeface="Orly's Font 2" pitchFamily="66" charset="0"/>
              </a:rPr>
              <a:t>’</a:t>
            </a:r>
            <a:r>
              <a:rPr lang="en-US" altLang="ja-JP" dirty="0" smtClean="0">
                <a:solidFill>
                  <a:schemeClr val="bg1"/>
                </a:solidFill>
                <a:latin typeface="Orly's Font 2" pitchFamily="66" charset="0"/>
              </a:rPr>
              <a:t>s Review</a:t>
            </a:r>
            <a:endParaRPr lang="en-US" dirty="0" smtClean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00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Common Misunderst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21876" y="183731"/>
            <a:ext cx="5035924" cy="55921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A Common Misunderstanding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900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21877" y="183731"/>
            <a:ext cx="2635623" cy="556589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accent5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dirty="0" smtClean="0">
                <a:solidFill>
                  <a:schemeClr val="bg1"/>
                </a:solidFill>
                <a:latin typeface="Orly's Font 2" pitchFamily="66" charset="0"/>
              </a:rPr>
              <a:t>Core Lesson</a:t>
            </a:r>
            <a:endParaRPr lang="en-US" sz="2400" dirty="0">
              <a:solidFill>
                <a:schemeClr val="bg1"/>
              </a:solidFill>
              <a:latin typeface="Orly's Font 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320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" y="103188"/>
            <a:ext cx="89154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7" name="Picture 3" descr="C:\Users\Eric Westendorf\Dropbox\LearnZillion\marketing\Logo\NEW LOGO!\LearnZillion just the long logo-0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06925"/>
            <a:ext cx="24003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Verdana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Orly's Font 2" pitchFamily="66" charset="0"/>
          <a:ea typeface="MS PGothic" pitchFamily="34" charset="-128"/>
          <a:cs typeface="+mn-cs"/>
        </a:defRPr>
      </a:lvl1pPr>
      <a:lvl2pPr marL="5715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MS PGothic" pitchFamily="34" charset="-128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rly's Font 2" pitchFamily="66" charset="0"/>
          <a:ea typeface="MS PGothic" pitchFamily="34" charset="-128"/>
          <a:cs typeface="+mn-cs"/>
        </a:defRPr>
      </a:lvl3pPr>
      <a:lvl4pPr marL="12573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Orly's Font 2" pitchFamily="66" charset="0"/>
          <a:ea typeface="MS PGothic" pitchFamily="34" charset="-128"/>
          <a:cs typeface="+mn-cs"/>
        </a:defRPr>
      </a:lvl4pPr>
      <a:lvl5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400" kern="1200">
          <a:solidFill>
            <a:schemeClr val="tx1"/>
          </a:solidFill>
          <a:latin typeface="Orly's Font 2" pitchFamily="66" charset="0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143000" y="1657350"/>
            <a:ext cx="6629400" cy="954088"/>
          </a:xfrm>
        </p:spPr>
        <p:txBody>
          <a:bodyPr>
            <a:sp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ea typeface="+mn-ea"/>
              </a:rPr>
              <a:t>How do you take apart a number and then put it back together?</a:t>
            </a:r>
            <a:endParaRPr lang="en-US" sz="2800" dirty="0">
              <a:solidFill>
                <a:schemeClr val="accent5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800100" y="1200150"/>
            <a:ext cx="76581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Let’s decompose a two-digit number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.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</a:t>
            </a:r>
            <a:endParaRPr lang="en-US" sz="2800" dirty="0">
              <a:solidFill>
                <a:srgbClr val="FF0000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451225" y="2000250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23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500563" y="336073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2808288" y="3360738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20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8" name="Group 37"/>
          <p:cNvGrpSpPr>
            <a:grpSpLocks noChangeAspect="1"/>
          </p:cNvGrpSpPr>
          <p:nvPr/>
        </p:nvGrpSpPr>
        <p:grpSpPr bwMode="auto">
          <a:xfrm>
            <a:off x="2171700" y="2524125"/>
            <a:ext cx="230188" cy="2238375"/>
            <a:chOff x="3882188" y="2366825"/>
            <a:chExt cx="182880" cy="1781961"/>
          </a:xfrm>
        </p:grpSpPr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>
            <a:grpSpLocks noChangeAspect="1"/>
          </p:cNvGrpSpPr>
          <p:nvPr/>
        </p:nvGrpSpPr>
        <p:grpSpPr bwMode="auto">
          <a:xfrm>
            <a:off x="1371600" y="2524125"/>
            <a:ext cx="230188" cy="2238375"/>
            <a:chOff x="3882188" y="2366825"/>
            <a:chExt cx="182880" cy="1781961"/>
          </a:xfrm>
        </p:grpSpPr>
        <p:sp>
          <p:nvSpPr>
            <p:cNvPr id="54" name="Rectangle 53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4" name="Rectangle 63"/>
          <p:cNvSpPr>
            <a:spLocks noChangeAspect="1"/>
          </p:cNvSpPr>
          <p:nvPr/>
        </p:nvSpPr>
        <p:spPr bwMode="auto">
          <a:xfrm rot="5400000">
            <a:off x="6545263" y="3854450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>
            <a:spLocks noChangeAspect="1"/>
          </p:cNvSpPr>
          <p:nvPr/>
        </p:nvSpPr>
        <p:spPr bwMode="auto">
          <a:xfrm rot="5400000">
            <a:off x="6545263" y="3463926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>
            <a:spLocks noChangeAspect="1"/>
          </p:cNvSpPr>
          <p:nvPr/>
        </p:nvSpPr>
        <p:spPr bwMode="auto">
          <a:xfrm rot="5400000">
            <a:off x="6545263" y="3073400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 flipH="1">
            <a:off x="3657600" y="2501900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4648200" y="2478088"/>
            <a:ext cx="838200" cy="9461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/>
      <p:bldP spid="33" grpId="0"/>
      <p:bldP spid="34" grpId="0"/>
      <p:bldP spid="64" grpId="0" animBg="1"/>
      <p:bldP spid="65" grpId="0" animBg="1"/>
      <p:bldP spid="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800100" y="1200150"/>
            <a:ext cx="76581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also start with the ones place.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</a:t>
            </a:r>
            <a:endParaRPr lang="en-US" sz="2800" dirty="0">
              <a:solidFill>
                <a:srgbClr val="FF0000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451225" y="2000250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87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872037" y="3324246"/>
            <a:ext cx="771377" cy="5238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3335911" y="3324246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80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cxnSp>
        <p:nvCxnSpPr>
          <p:cNvPr id="68" name="Straight Arrow Connector 67"/>
          <p:cNvCxnSpPr>
            <a:endCxn id="34" idx="0"/>
          </p:cNvCxnSpPr>
          <p:nvPr/>
        </p:nvCxnSpPr>
        <p:spPr>
          <a:xfrm flipH="1">
            <a:off x="3964561" y="2451277"/>
            <a:ext cx="561978" cy="872969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4617742" y="2456419"/>
            <a:ext cx="609600" cy="79888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>
            <a:spLocks noChangeAspect="1"/>
          </p:cNvSpPr>
          <p:nvPr/>
        </p:nvSpPr>
        <p:spPr bwMode="auto">
          <a:xfrm rot="5400000">
            <a:off x="6532710" y="4083050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>
            <a:spLocks noChangeAspect="1"/>
          </p:cNvSpPr>
          <p:nvPr/>
        </p:nvSpPr>
        <p:spPr bwMode="auto">
          <a:xfrm rot="5400000">
            <a:off x="6532710" y="3733028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>
            <a:spLocks noChangeAspect="1"/>
          </p:cNvSpPr>
          <p:nvPr/>
        </p:nvSpPr>
        <p:spPr bwMode="auto">
          <a:xfrm rot="5400000">
            <a:off x="6532710" y="3366117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>
            <a:spLocks noChangeAspect="1"/>
          </p:cNvSpPr>
          <p:nvPr/>
        </p:nvSpPr>
        <p:spPr bwMode="auto">
          <a:xfrm rot="5400000">
            <a:off x="6927850" y="4083050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>
            <a:spLocks noChangeAspect="1"/>
          </p:cNvSpPr>
          <p:nvPr/>
        </p:nvSpPr>
        <p:spPr bwMode="auto">
          <a:xfrm rot="5400000">
            <a:off x="6927850" y="3733028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>
            <a:spLocks noChangeAspect="1"/>
          </p:cNvSpPr>
          <p:nvPr/>
        </p:nvSpPr>
        <p:spPr bwMode="auto">
          <a:xfrm rot="5400000">
            <a:off x="6532710" y="2999206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>
            <a:spLocks noChangeAspect="1"/>
          </p:cNvSpPr>
          <p:nvPr/>
        </p:nvSpPr>
        <p:spPr bwMode="auto">
          <a:xfrm rot="5400000">
            <a:off x="6532710" y="2632295"/>
            <a:ext cx="236538" cy="230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>
            <a:grpSpLocks noChangeAspect="1"/>
          </p:cNvGrpSpPr>
          <p:nvPr/>
        </p:nvGrpSpPr>
        <p:grpSpPr bwMode="auto">
          <a:xfrm>
            <a:off x="743510" y="2447086"/>
            <a:ext cx="230188" cy="2238375"/>
            <a:chOff x="3882188" y="2366825"/>
            <a:chExt cx="182880" cy="1781961"/>
          </a:xfrm>
        </p:grpSpPr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>
            <a:grpSpLocks noChangeAspect="1"/>
          </p:cNvGrpSpPr>
          <p:nvPr/>
        </p:nvGrpSpPr>
        <p:grpSpPr bwMode="auto">
          <a:xfrm>
            <a:off x="1138668" y="2447086"/>
            <a:ext cx="230188" cy="2238375"/>
            <a:chOff x="3882188" y="2366825"/>
            <a:chExt cx="182880" cy="1781961"/>
          </a:xfrm>
        </p:grpSpPr>
        <p:sp>
          <p:nvSpPr>
            <p:cNvPr id="54" name="Rectangle 53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Group 42"/>
          <p:cNvGrpSpPr>
            <a:grpSpLocks noChangeAspect="1"/>
          </p:cNvGrpSpPr>
          <p:nvPr/>
        </p:nvGrpSpPr>
        <p:grpSpPr bwMode="auto">
          <a:xfrm>
            <a:off x="1533826" y="2447086"/>
            <a:ext cx="230188" cy="2238375"/>
            <a:chOff x="3882188" y="2366825"/>
            <a:chExt cx="182880" cy="1781961"/>
          </a:xfrm>
        </p:grpSpPr>
        <p:sp>
          <p:nvSpPr>
            <p:cNvPr id="67" name="Rectangle 66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8" name="Rectangle 77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Group 78"/>
          <p:cNvGrpSpPr>
            <a:grpSpLocks noChangeAspect="1"/>
          </p:cNvGrpSpPr>
          <p:nvPr/>
        </p:nvGrpSpPr>
        <p:grpSpPr bwMode="auto">
          <a:xfrm>
            <a:off x="2719300" y="2447086"/>
            <a:ext cx="230188" cy="2238375"/>
            <a:chOff x="3882188" y="2366825"/>
            <a:chExt cx="182880" cy="1781961"/>
          </a:xfrm>
        </p:grpSpPr>
        <p:sp>
          <p:nvSpPr>
            <p:cNvPr id="80" name="Rectangle 79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1" name="Rectangle 80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6" name="Rectangle 85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8" name="Rectangle 87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9" name="Rectangle 88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Group 89"/>
          <p:cNvGrpSpPr>
            <a:grpSpLocks noChangeAspect="1"/>
          </p:cNvGrpSpPr>
          <p:nvPr/>
        </p:nvGrpSpPr>
        <p:grpSpPr bwMode="auto">
          <a:xfrm>
            <a:off x="1928984" y="2447086"/>
            <a:ext cx="230188" cy="2238375"/>
            <a:chOff x="3882188" y="2366825"/>
            <a:chExt cx="182880" cy="1781961"/>
          </a:xfrm>
        </p:grpSpPr>
        <p:sp>
          <p:nvSpPr>
            <p:cNvPr id="91" name="Rectangle 90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2" name="Rectangle 91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4" name="Rectangle 93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5" name="Rectangle 94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6" name="Rectangle 95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7" name="Rectangle 96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9" name="Rectangle 98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1" name="Group 100"/>
          <p:cNvGrpSpPr>
            <a:grpSpLocks noChangeAspect="1"/>
          </p:cNvGrpSpPr>
          <p:nvPr/>
        </p:nvGrpSpPr>
        <p:grpSpPr bwMode="auto">
          <a:xfrm>
            <a:off x="2324142" y="2447086"/>
            <a:ext cx="230188" cy="2238375"/>
            <a:chOff x="3882188" y="2366825"/>
            <a:chExt cx="182880" cy="1781961"/>
          </a:xfrm>
        </p:grpSpPr>
        <p:sp>
          <p:nvSpPr>
            <p:cNvPr id="102" name="Rectangle 101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3" name="Rectangle 102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4" name="Rectangle 103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5" name="Rectangle 104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6" name="Rectangle 105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7" name="Rectangle 106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8" name="Rectangle 107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9" name="Rectangle 108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10" name="Rectangle 109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3" name="Group 122"/>
          <p:cNvGrpSpPr>
            <a:grpSpLocks noChangeAspect="1"/>
          </p:cNvGrpSpPr>
          <p:nvPr/>
        </p:nvGrpSpPr>
        <p:grpSpPr bwMode="auto">
          <a:xfrm>
            <a:off x="3114458" y="2447086"/>
            <a:ext cx="230188" cy="2238375"/>
            <a:chOff x="3882188" y="2366825"/>
            <a:chExt cx="182880" cy="1781961"/>
          </a:xfrm>
        </p:grpSpPr>
        <p:sp>
          <p:nvSpPr>
            <p:cNvPr id="124" name="Rectangle 123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27" name="Rectangle 126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29" name="Rectangle 128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4" name="Group 133"/>
          <p:cNvGrpSpPr>
            <a:grpSpLocks noChangeAspect="1"/>
          </p:cNvGrpSpPr>
          <p:nvPr/>
        </p:nvGrpSpPr>
        <p:grpSpPr bwMode="auto">
          <a:xfrm>
            <a:off x="348352" y="2447086"/>
            <a:ext cx="230188" cy="2238375"/>
            <a:chOff x="3882188" y="2366825"/>
            <a:chExt cx="182880" cy="1781961"/>
          </a:xfrm>
        </p:grpSpPr>
        <p:sp>
          <p:nvSpPr>
            <p:cNvPr id="135" name="Rectangle 134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7" name="Rectangle 136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8" name="Rectangle 137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9" name="Rectangle 138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0" name="Rectangle 139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1" name="Rectangle 140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2" name="Rectangle 141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3" name="Rectangle 142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4" name="Rectangle 143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26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/>
      <p:bldP spid="33" grpId="0"/>
      <p:bldP spid="34" grpId="0"/>
      <p:bldP spid="64" grpId="0" animBg="1"/>
      <p:bldP spid="65" grpId="0" animBg="1"/>
      <p:bldP spid="66" grpId="0" animBg="1"/>
      <p:bldP spid="36" grpId="0" animBg="1"/>
      <p:bldP spid="37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71450" y="1200150"/>
            <a:ext cx="8801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rgbClr val="5E9732"/>
                </a:solidFill>
                <a:latin typeface="Orly's Font 2" pitchFamily="66" charset="0"/>
              </a:rPr>
              <a:t>Now let</a:t>
            </a:r>
            <a:r>
              <a:rPr lang="ja-JP" altLang="en-US" sz="2800">
                <a:solidFill>
                  <a:srgbClr val="5E9732"/>
                </a:solidFill>
                <a:latin typeface="Orly's Font 2" pitchFamily="66" charset="0"/>
              </a:rPr>
              <a:t>’</a:t>
            </a:r>
            <a:r>
              <a:rPr lang="en-US" altLang="ja-JP" sz="2800" dirty="0">
                <a:solidFill>
                  <a:srgbClr val="5E9732"/>
                </a:solidFill>
                <a:latin typeface="Orly's Font 2" pitchFamily="66" charset="0"/>
              </a:rPr>
              <a:t>s </a:t>
            </a:r>
            <a:r>
              <a:rPr lang="en-US" altLang="ja-JP" sz="2800" dirty="0">
                <a:solidFill>
                  <a:srgbClr val="E86D1F"/>
                </a:solidFill>
                <a:latin typeface="Orly's Font 2" pitchFamily="66" charset="0"/>
              </a:rPr>
              <a:t>compose</a:t>
            </a:r>
            <a:r>
              <a:rPr lang="en-US" altLang="ja-JP" sz="2800" dirty="0">
                <a:solidFill>
                  <a:srgbClr val="5E9732"/>
                </a:solidFill>
                <a:latin typeface="Orly's Font 2" pitchFamily="66" charset="0"/>
              </a:rPr>
              <a:t> or </a:t>
            </a:r>
            <a:r>
              <a:rPr lang="en-US" altLang="ja-JP" sz="2800" dirty="0">
                <a:solidFill>
                  <a:srgbClr val="E86D1F"/>
                </a:solidFill>
                <a:latin typeface="Orly's Font 2" pitchFamily="66" charset="0"/>
              </a:rPr>
              <a:t>put numbers together</a:t>
            </a:r>
            <a:r>
              <a:rPr lang="en-US" altLang="ja-JP" sz="2800" dirty="0">
                <a:solidFill>
                  <a:srgbClr val="5E9732"/>
                </a:solidFill>
                <a:latin typeface="Orly's Font 2" pitchFamily="66" charset="0"/>
              </a:rPr>
              <a:t>.   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807075" y="2814638"/>
            <a:ext cx="1517650" cy="209550"/>
            <a:chOff x="5806317" y="2813891"/>
            <a:chExt cx="1518534" cy="209993"/>
          </a:xfrm>
        </p:grpSpPr>
        <p:sp>
          <p:nvSpPr>
            <p:cNvPr id="83" name="Rectangle 82"/>
            <p:cNvSpPr>
              <a:spLocks noChangeAspect="1"/>
            </p:cNvSpPr>
            <p:nvPr/>
          </p:nvSpPr>
          <p:spPr>
            <a:xfrm rot="5400000">
              <a:off x="6460587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>
              <a:spLocks noChangeAspect="1"/>
            </p:cNvSpPr>
            <p:nvPr/>
          </p:nvSpPr>
          <p:spPr>
            <a:xfrm rot="5400000">
              <a:off x="6133372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/>
            <p:cNvSpPr>
              <a:spLocks noChangeAspect="1"/>
            </p:cNvSpPr>
            <p:nvPr/>
          </p:nvSpPr>
          <p:spPr>
            <a:xfrm rot="5400000">
              <a:off x="7115018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6" name="Rectangle 85"/>
            <p:cNvSpPr>
              <a:spLocks noChangeAspect="1"/>
            </p:cNvSpPr>
            <p:nvPr/>
          </p:nvSpPr>
          <p:spPr>
            <a:xfrm rot="5400000">
              <a:off x="5806157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7" name="Rectangle 86"/>
            <p:cNvSpPr>
              <a:spLocks noChangeAspect="1"/>
            </p:cNvSpPr>
            <p:nvPr/>
          </p:nvSpPr>
          <p:spPr>
            <a:xfrm rot="5400000">
              <a:off x="6787803" y="2814051"/>
              <a:ext cx="209993" cy="209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88" name="Oval 87"/>
          <p:cNvSpPr/>
          <p:nvPr/>
        </p:nvSpPr>
        <p:spPr>
          <a:xfrm>
            <a:off x="5708650" y="2133600"/>
            <a:ext cx="1736725" cy="15875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587500" y="2771775"/>
            <a:ext cx="1168400" cy="195263"/>
            <a:chOff x="1586927" y="2772549"/>
            <a:chExt cx="1168262" cy="193706"/>
          </a:xfrm>
        </p:grpSpPr>
        <p:sp>
          <p:nvSpPr>
            <p:cNvPr id="91" name="Rectangle 90"/>
            <p:cNvSpPr>
              <a:spLocks noChangeAspect="1"/>
            </p:cNvSpPr>
            <p:nvPr/>
          </p:nvSpPr>
          <p:spPr>
            <a:xfrm rot="5400000">
              <a:off x="1585312" y="2774164"/>
              <a:ext cx="193706" cy="1904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2" name="Rectangle 91"/>
            <p:cNvSpPr>
              <a:spLocks noChangeAspect="1"/>
            </p:cNvSpPr>
            <p:nvPr/>
          </p:nvSpPr>
          <p:spPr>
            <a:xfrm rot="5400000">
              <a:off x="2074205" y="2774164"/>
              <a:ext cx="193706" cy="1904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>
              <a:spLocks noChangeAspect="1"/>
            </p:cNvSpPr>
            <p:nvPr/>
          </p:nvSpPr>
          <p:spPr>
            <a:xfrm rot="5400000">
              <a:off x="2563097" y="2774164"/>
              <a:ext cx="193706" cy="1904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94" name="Oval 93"/>
          <p:cNvSpPr/>
          <p:nvPr/>
        </p:nvSpPr>
        <p:spPr>
          <a:xfrm>
            <a:off x="1425575" y="2130425"/>
            <a:ext cx="1579563" cy="146367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6232900" y="4153347"/>
            <a:ext cx="819519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=8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106" name="Text Placeholder 2"/>
          <p:cNvSpPr txBox="1">
            <a:spLocks/>
          </p:cNvSpPr>
          <p:nvPr/>
        </p:nvSpPr>
        <p:spPr bwMode="auto">
          <a:xfrm>
            <a:off x="4394200" y="2771775"/>
            <a:ext cx="355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+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6068E-6 L 0.1375 0.2886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00" y="144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94E-6 L -0.11806 0.2876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00" y="143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88" grpId="0" animBg="1"/>
      <p:bldP spid="94" grpId="0" animBg="1"/>
      <p:bldP spid="96" grpId="0"/>
      <p:bldP spid="1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706438" y="1206500"/>
            <a:ext cx="777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rgbClr val="5E9732"/>
                </a:solidFill>
                <a:latin typeface="Orly's Font 2" pitchFamily="66" charset="0"/>
              </a:rPr>
              <a:t>Let’</a:t>
            </a:r>
            <a:r>
              <a:rPr lang="en-US" altLang="ja-JP" sz="2800" dirty="0" smtClean="0">
                <a:solidFill>
                  <a:srgbClr val="5E9732"/>
                </a:solidFill>
                <a:latin typeface="Orly's Font 2" pitchFamily="66" charset="0"/>
              </a:rPr>
              <a:t>s </a:t>
            </a:r>
            <a:r>
              <a:rPr lang="en-US" altLang="ja-JP" sz="2800" dirty="0">
                <a:solidFill>
                  <a:srgbClr val="5E9732"/>
                </a:solidFill>
                <a:latin typeface="Orly's Font 2" pitchFamily="66" charset="0"/>
              </a:rPr>
              <a:t>try that another </a:t>
            </a:r>
            <a:r>
              <a:rPr lang="en-US" altLang="ja-JP" sz="2800" dirty="0" smtClean="0">
                <a:solidFill>
                  <a:srgbClr val="5E9732"/>
                </a:solidFill>
                <a:latin typeface="Orly's Font 2" pitchFamily="66" charset="0"/>
              </a:rPr>
              <a:t>way.</a:t>
            </a:r>
            <a:endParaRPr lang="en-US" sz="2800" dirty="0">
              <a:solidFill>
                <a:srgbClr val="5E9732"/>
              </a:solidFill>
              <a:latin typeface="Orly's Font 2" pitchFamily="66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871682" y="4220208"/>
            <a:ext cx="863599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= 8 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 bwMode="auto">
          <a:xfrm>
            <a:off x="4394200" y="2771775"/>
            <a:ext cx="355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+ 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337300" y="2847975"/>
            <a:ext cx="596900" cy="223838"/>
            <a:chOff x="6337335" y="2847932"/>
            <a:chExt cx="597370" cy="223226"/>
          </a:xfrm>
        </p:grpSpPr>
        <p:sp>
          <p:nvSpPr>
            <p:cNvPr id="45" name="Rectangle 44"/>
            <p:cNvSpPr>
              <a:spLocks noChangeAspect="1"/>
            </p:cNvSpPr>
            <p:nvPr/>
          </p:nvSpPr>
          <p:spPr>
            <a:xfrm rot="5400000">
              <a:off x="6335328" y="2859437"/>
              <a:ext cx="213727" cy="20971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 rot="5400000">
              <a:off x="6722983" y="2849939"/>
              <a:ext cx="213727" cy="20971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5749925" y="2141538"/>
            <a:ext cx="1741488" cy="160972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439863" y="2817813"/>
            <a:ext cx="1587500" cy="215900"/>
            <a:chOff x="1439884" y="2818371"/>
            <a:chExt cx="1587936" cy="215959"/>
          </a:xfrm>
        </p:grpSpPr>
        <p:sp>
          <p:nvSpPr>
            <p:cNvPr id="44" name="Rectangle 43"/>
            <p:cNvSpPr>
              <a:spLocks noChangeAspect="1"/>
            </p:cNvSpPr>
            <p:nvPr/>
          </p:nvSpPr>
          <p:spPr>
            <a:xfrm rot="5400000">
              <a:off x="2540323" y="2821547"/>
              <a:ext cx="212783" cy="20960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 rot="5400000">
              <a:off x="1986134" y="2823134"/>
              <a:ext cx="215959" cy="2064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 rot="5400000">
              <a:off x="1711422" y="2823134"/>
              <a:ext cx="215959" cy="2064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 rot="5400000">
              <a:off x="2262435" y="2823134"/>
              <a:ext cx="215959" cy="2064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 rot="5400000">
              <a:off x="1435121" y="2823134"/>
              <a:ext cx="215959" cy="2064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 rot="5400000">
              <a:off x="2816625" y="2823134"/>
              <a:ext cx="215959" cy="2064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77" name="Oval 76"/>
          <p:cNvSpPr/>
          <p:nvPr/>
        </p:nvSpPr>
        <p:spPr>
          <a:xfrm>
            <a:off x="1368425" y="2130425"/>
            <a:ext cx="1714500" cy="163195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77864E-6 L 0.14323 0.2868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300" y="14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3881E-6 L -0.16319 0.2803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000" y="140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32" grpId="0"/>
      <p:bldP spid="42" grpId="0"/>
      <p:bldP spid="78" grpId="0" animBg="1"/>
      <p:bldP spid="7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28713" y="1085850"/>
            <a:ext cx="6515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The same can be done for a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two-digit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number.</a:t>
            </a:r>
            <a:endParaRPr lang="en-US" sz="2800" dirty="0">
              <a:solidFill>
                <a:srgbClr val="FF0000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522778" y="4338142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35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486400" y="325570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1728788" y="3255705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684213" y="2151063"/>
            <a:ext cx="1044575" cy="2238375"/>
            <a:chOff x="683556" y="2151275"/>
            <a:chExt cx="1044978" cy="2238394"/>
          </a:xfrm>
        </p:grpSpPr>
        <p:grpSp>
          <p:nvGrpSpPr>
            <p:cNvPr id="16397" name="Group 37"/>
            <p:cNvGrpSpPr>
              <a:grpSpLocks noChangeAspect="1"/>
            </p:cNvGrpSpPr>
            <p:nvPr/>
          </p:nvGrpSpPr>
          <p:grpSpPr bwMode="auto">
            <a:xfrm>
              <a:off x="1091184" y="2151275"/>
              <a:ext cx="229722" cy="2238394"/>
              <a:chOff x="3882188" y="2366825"/>
              <a:chExt cx="182880" cy="1781961"/>
            </a:xfrm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599" y="2550076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599" y="3063180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599" y="2724481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599" y="3246431"/>
                <a:ext cx="182057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599" y="2886247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599" y="3427155"/>
                <a:ext cx="182057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599" y="3611670"/>
                <a:ext cx="182057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599" y="3789866"/>
                <a:ext cx="182057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599" y="3965534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599" y="2366825"/>
                <a:ext cx="182057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98" name="Group 52"/>
            <p:cNvGrpSpPr>
              <a:grpSpLocks noChangeAspect="1"/>
            </p:cNvGrpSpPr>
            <p:nvPr/>
          </p:nvGrpSpPr>
          <p:grpSpPr bwMode="auto">
            <a:xfrm>
              <a:off x="683556" y="2151275"/>
              <a:ext cx="229722" cy="2238394"/>
              <a:chOff x="3882188" y="2366825"/>
              <a:chExt cx="182880" cy="1781961"/>
            </a:xfrm>
          </p:grpSpPr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2550076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063180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2724481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246431"/>
                <a:ext cx="183321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886247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3427155"/>
                <a:ext cx="183321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611670"/>
                <a:ext cx="183321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3789866"/>
                <a:ext cx="183321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965534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366825"/>
                <a:ext cx="183321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99" name="Group 34"/>
            <p:cNvGrpSpPr>
              <a:grpSpLocks noChangeAspect="1"/>
            </p:cNvGrpSpPr>
            <p:nvPr/>
          </p:nvGrpSpPr>
          <p:grpSpPr bwMode="auto">
            <a:xfrm>
              <a:off x="1498812" y="2151275"/>
              <a:ext cx="229722" cy="2238394"/>
              <a:chOff x="3882188" y="2366825"/>
              <a:chExt cx="182880" cy="1781961"/>
            </a:xfrm>
          </p:grpSpPr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1746" y="2550076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1746" y="3063180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1746" y="2724481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1746" y="3246431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1746" y="2886247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1746" y="3427155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1746" y="3611670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1746" y="3789866"/>
                <a:ext cx="183322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1746" y="3965534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1746" y="2366825"/>
                <a:ext cx="183322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315200" y="2395538"/>
            <a:ext cx="230188" cy="1644650"/>
            <a:chOff x="6548544" y="2443205"/>
            <a:chExt cx="230188" cy="1644674"/>
          </a:xfrm>
        </p:grpSpPr>
        <p:sp>
          <p:nvSpPr>
            <p:cNvPr id="64" name="Rectangle 63"/>
            <p:cNvSpPr>
              <a:spLocks noChangeAspect="1"/>
            </p:cNvSpPr>
            <p:nvPr/>
          </p:nvSpPr>
          <p:spPr>
            <a:xfrm rot="5400000">
              <a:off x="6545367" y="3854514"/>
              <a:ext cx="236541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>
              <a:spLocks noChangeAspect="1"/>
            </p:cNvSpPr>
            <p:nvPr/>
          </p:nvSpPr>
          <p:spPr>
            <a:xfrm rot="5400000">
              <a:off x="6545367" y="3502084"/>
              <a:ext cx="236541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>
              <a:spLocks noChangeAspect="1"/>
            </p:cNvSpPr>
            <p:nvPr/>
          </p:nvSpPr>
          <p:spPr>
            <a:xfrm rot="5400000">
              <a:off x="6546161" y="3150448"/>
              <a:ext cx="234953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>
              <a:spLocks noChangeAspect="1"/>
            </p:cNvSpPr>
            <p:nvPr/>
          </p:nvSpPr>
          <p:spPr>
            <a:xfrm rot="5400000">
              <a:off x="6545367" y="2446382"/>
              <a:ext cx="236540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>
              <a:spLocks noChangeAspect="1"/>
            </p:cNvSpPr>
            <p:nvPr/>
          </p:nvSpPr>
          <p:spPr>
            <a:xfrm rot="5400000">
              <a:off x="6545367" y="2798812"/>
              <a:ext cx="236540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8" name="Text Placeholder 2"/>
          <p:cNvSpPr txBox="1">
            <a:spLocks/>
          </p:cNvSpPr>
          <p:nvPr/>
        </p:nvSpPr>
        <p:spPr bwMode="auto">
          <a:xfrm>
            <a:off x="4330402" y="3131012"/>
            <a:ext cx="355600" cy="35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+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40592E-7 L 0.25 -0.0024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33868E-6 L -0.275 0.0077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/>
      <p:bldP spid="33" grpId="0"/>
      <p:bldP spid="34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28713" y="1085850"/>
            <a:ext cx="6515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We can also compose starting with the ones place. </a:t>
            </a:r>
            <a:endParaRPr lang="en-US" sz="2800" dirty="0">
              <a:solidFill>
                <a:srgbClr val="FF0000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3682273" y="4338142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= 49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5486400" y="325570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5"/>
                </a:solidFill>
                <a:latin typeface="Orly's Font 2" pitchFamily="66" charset="0"/>
              </a:rPr>
              <a:t>9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1498322" y="3255705"/>
            <a:ext cx="12573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40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315200" y="2395538"/>
            <a:ext cx="558801" cy="1644651"/>
            <a:chOff x="7315200" y="2395538"/>
            <a:chExt cx="558801" cy="1644651"/>
          </a:xfrm>
        </p:grpSpPr>
        <p:sp>
          <p:nvSpPr>
            <p:cNvPr id="64" name="Rectangle 63"/>
            <p:cNvSpPr>
              <a:spLocks noChangeAspect="1"/>
            </p:cNvSpPr>
            <p:nvPr/>
          </p:nvSpPr>
          <p:spPr bwMode="auto">
            <a:xfrm rot="5400000">
              <a:off x="7312025" y="3806825"/>
              <a:ext cx="236538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>
              <a:spLocks noChangeAspect="1"/>
            </p:cNvSpPr>
            <p:nvPr/>
          </p:nvSpPr>
          <p:spPr bwMode="auto">
            <a:xfrm rot="5400000">
              <a:off x="7312025" y="3454400"/>
              <a:ext cx="236538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>
              <a:spLocks noChangeAspect="1"/>
            </p:cNvSpPr>
            <p:nvPr/>
          </p:nvSpPr>
          <p:spPr bwMode="auto">
            <a:xfrm rot="5400000">
              <a:off x="7312819" y="3102769"/>
              <a:ext cx="234950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>
              <a:spLocks noChangeAspect="1"/>
            </p:cNvSpPr>
            <p:nvPr/>
          </p:nvSpPr>
          <p:spPr bwMode="auto">
            <a:xfrm rot="5400000">
              <a:off x="7312025" y="2398713"/>
              <a:ext cx="236537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>
              <a:spLocks noChangeAspect="1"/>
            </p:cNvSpPr>
            <p:nvPr/>
          </p:nvSpPr>
          <p:spPr bwMode="auto">
            <a:xfrm rot="5400000">
              <a:off x="7312025" y="2751138"/>
              <a:ext cx="236537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>
              <a:spLocks noChangeAspect="1"/>
            </p:cNvSpPr>
            <p:nvPr/>
          </p:nvSpPr>
          <p:spPr bwMode="auto">
            <a:xfrm rot="5400000">
              <a:off x="7640638" y="3806826"/>
              <a:ext cx="236538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>
              <a:spLocks noChangeAspect="1"/>
            </p:cNvSpPr>
            <p:nvPr/>
          </p:nvSpPr>
          <p:spPr bwMode="auto">
            <a:xfrm rot="5400000">
              <a:off x="7640638" y="3454401"/>
              <a:ext cx="236538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/>
            <p:cNvSpPr>
              <a:spLocks noChangeAspect="1"/>
            </p:cNvSpPr>
            <p:nvPr/>
          </p:nvSpPr>
          <p:spPr bwMode="auto">
            <a:xfrm rot="5400000">
              <a:off x="7641432" y="3102770"/>
              <a:ext cx="234950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>
              <a:spLocks noChangeAspect="1"/>
            </p:cNvSpPr>
            <p:nvPr/>
          </p:nvSpPr>
          <p:spPr bwMode="auto">
            <a:xfrm rot="5400000">
              <a:off x="7640638" y="2751139"/>
              <a:ext cx="236537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5937" y="2225494"/>
            <a:ext cx="1270516" cy="2238375"/>
            <a:chOff x="342900" y="2151063"/>
            <a:chExt cx="1270516" cy="2238375"/>
          </a:xfrm>
        </p:grpSpPr>
        <p:grpSp>
          <p:nvGrpSpPr>
            <p:cNvPr id="16397" name="Group 37"/>
            <p:cNvGrpSpPr>
              <a:grpSpLocks noChangeAspect="1"/>
            </p:cNvGrpSpPr>
            <p:nvPr/>
          </p:nvGrpSpPr>
          <p:grpSpPr bwMode="auto">
            <a:xfrm>
              <a:off x="1036822" y="2151063"/>
              <a:ext cx="229633" cy="2238375"/>
              <a:chOff x="3882188" y="2366825"/>
              <a:chExt cx="182880" cy="1781961"/>
            </a:xfrm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599" y="2550076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599" y="3063180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599" y="2724481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599" y="3246431"/>
                <a:ext cx="182057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599" y="2886247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599" y="3427155"/>
                <a:ext cx="182057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599" y="3611670"/>
                <a:ext cx="182057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599" y="3789866"/>
                <a:ext cx="182057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Rectangle 50"/>
              <p:cNvSpPr>
                <a:spLocks noChangeAspect="1"/>
              </p:cNvSpPr>
              <p:nvPr/>
            </p:nvSpPr>
            <p:spPr>
              <a:xfrm>
                <a:off x="3882599" y="3965534"/>
                <a:ext cx="182057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Rectangle 51"/>
              <p:cNvSpPr>
                <a:spLocks noChangeAspect="1"/>
              </p:cNvSpPr>
              <p:nvPr/>
            </p:nvSpPr>
            <p:spPr>
              <a:xfrm>
                <a:off x="3882599" y="2366825"/>
                <a:ext cx="182057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98" name="Group 52"/>
            <p:cNvGrpSpPr>
              <a:grpSpLocks noChangeAspect="1"/>
            </p:cNvGrpSpPr>
            <p:nvPr/>
          </p:nvGrpSpPr>
          <p:grpSpPr bwMode="auto">
            <a:xfrm>
              <a:off x="689861" y="2151063"/>
              <a:ext cx="229633" cy="2238375"/>
              <a:chOff x="3882188" y="2366825"/>
              <a:chExt cx="182880" cy="1781961"/>
            </a:xfrm>
          </p:grpSpPr>
          <p:sp>
            <p:nvSpPr>
              <p:cNvPr id="54" name="Rectangle 53"/>
              <p:cNvSpPr>
                <a:spLocks noChangeAspect="1"/>
              </p:cNvSpPr>
              <p:nvPr/>
            </p:nvSpPr>
            <p:spPr>
              <a:xfrm>
                <a:off x="3882188" y="2550076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Rectangle 54"/>
              <p:cNvSpPr>
                <a:spLocks noChangeAspect="1"/>
              </p:cNvSpPr>
              <p:nvPr/>
            </p:nvSpPr>
            <p:spPr>
              <a:xfrm>
                <a:off x="3882188" y="3063180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>
                <a:spLocks noChangeAspect="1"/>
              </p:cNvSpPr>
              <p:nvPr/>
            </p:nvSpPr>
            <p:spPr>
              <a:xfrm>
                <a:off x="3882188" y="2724481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>
                <a:spLocks noChangeAspect="1"/>
              </p:cNvSpPr>
              <p:nvPr/>
            </p:nvSpPr>
            <p:spPr>
              <a:xfrm>
                <a:off x="3882188" y="3246431"/>
                <a:ext cx="183321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>
                <a:spLocks noChangeAspect="1"/>
              </p:cNvSpPr>
              <p:nvPr/>
            </p:nvSpPr>
            <p:spPr>
              <a:xfrm>
                <a:off x="3882188" y="2886247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ectangle 58"/>
              <p:cNvSpPr>
                <a:spLocks noChangeAspect="1"/>
              </p:cNvSpPr>
              <p:nvPr/>
            </p:nvSpPr>
            <p:spPr>
              <a:xfrm>
                <a:off x="3882188" y="3427155"/>
                <a:ext cx="183321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/>
              <p:cNvSpPr>
                <a:spLocks noChangeAspect="1"/>
              </p:cNvSpPr>
              <p:nvPr/>
            </p:nvSpPr>
            <p:spPr>
              <a:xfrm>
                <a:off x="3882188" y="3611670"/>
                <a:ext cx="183321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ectangle 60"/>
              <p:cNvSpPr>
                <a:spLocks noChangeAspect="1"/>
              </p:cNvSpPr>
              <p:nvPr/>
            </p:nvSpPr>
            <p:spPr>
              <a:xfrm>
                <a:off x="3882188" y="3789866"/>
                <a:ext cx="183321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/>
              <p:cNvSpPr>
                <a:spLocks noChangeAspect="1"/>
              </p:cNvSpPr>
              <p:nvPr/>
            </p:nvSpPr>
            <p:spPr>
              <a:xfrm>
                <a:off x="3882188" y="3965534"/>
                <a:ext cx="183321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/>
              <p:cNvSpPr>
                <a:spLocks noChangeAspect="1"/>
              </p:cNvSpPr>
              <p:nvPr/>
            </p:nvSpPr>
            <p:spPr>
              <a:xfrm>
                <a:off x="3882188" y="2366825"/>
                <a:ext cx="183321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399" name="Group 34"/>
            <p:cNvGrpSpPr>
              <a:grpSpLocks noChangeAspect="1"/>
            </p:cNvGrpSpPr>
            <p:nvPr/>
          </p:nvGrpSpPr>
          <p:grpSpPr bwMode="auto">
            <a:xfrm>
              <a:off x="1383783" y="2151063"/>
              <a:ext cx="229633" cy="2238375"/>
              <a:chOff x="3882188" y="2366825"/>
              <a:chExt cx="182880" cy="1781961"/>
            </a:xfrm>
          </p:grpSpPr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1746" y="2550076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1746" y="3063180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>
                <a:off x="3881746" y="2724481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1746" y="3246431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1746" y="2886247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1746" y="3427155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tangle 66"/>
              <p:cNvSpPr>
                <a:spLocks noChangeAspect="1"/>
              </p:cNvSpPr>
              <p:nvPr/>
            </p:nvSpPr>
            <p:spPr>
              <a:xfrm>
                <a:off x="3881746" y="3611670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/>
              <p:cNvSpPr>
                <a:spLocks noChangeAspect="1"/>
              </p:cNvSpPr>
              <p:nvPr/>
            </p:nvSpPr>
            <p:spPr>
              <a:xfrm>
                <a:off x="3881746" y="3789866"/>
                <a:ext cx="183322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Rectangle 70"/>
              <p:cNvSpPr>
                <a:spLocks noChangeAspect="1"/>
              </p:cNvSpPr>
              <p:nvPr/>
            </p:nvSpPr>
            <p:spPr>
              <a:xfrm>
                <a:off x="3881746" y="3965534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/>
              <p:cNvSpPr>
                <a:spLocks noChangeAspect="1"/>
              </p:cNvSpPr>
              <p:nvPr/>
            </p:nvSpPr>
            <p:spPr>
              <a:xfrm>
                <a:off x="3881746" y="2366825"/>
                <a:ext cx="183322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Group 34"/>
            <p:cNvGrpSpPr>
              <a:grpSpLocks noChangeAspect="1"/>
            </p:cNvGrpSpPr>
            <p:nvPr/>
          </p:nvGrpSpPr>
          <p:grpSpPr bwMode="auto">
            <a:xfrm>
              <a:off x="342900" y="2151063"/>
              <a:ext cx="229633" cy="2238375"/>
              <a:chOff x="3882188" y="2366825"/>
              <a:chExt cx="182880" cy="1781961"/>
            </a:xfrm>
          </p:grpSpPr>
          <p:sp>
            <p:nvSpPr>
              <p:cNvPr id="88" name="Rectangle 87"/>
              <p:cNvSpPr>
                <a:spLocks noChangeAspect="1"/>
              </p:cNvSpPr>
              <p:nvPr/>
            </p:nvSpPr>
            <p:spPr>
              <a:xfrm>
                <a:off x="3881746" y="2550076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Rectangle 88"/>
              <p:cNvSpPr>
                <a:spLocks noChangeAspect="1"/>
              </p:cNvSpPr>
              <p:nvPr/>
            </p:nvSpPr>
            <p:spPr>
              <a:xfrm>
                <a:off x="3881746" y="3063180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Rectangle 89"/>
              <p:cNvSpPr>
                <a:spLocks noChangeAspect="1"/>
              </p:cNvSpPr>
              <p:nvPr/>
            </p:nvSpPr>
            <p:spPr>
              <a:xfrm>
                <a:off x="3881746" y="2724481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/>
              <p:cNvSpPr>
                <a:spLocks noChangeAspect="1"/>
              </p:cNvSpPr>
              <p:nvPr/>
            </p:nvSpPr>
            <p:spPr>
              <a:xfrm>
                <a:off x="3881746" y="3246431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/>
              <p:cNvSpPr>
                <a:spLocks noChangeAspect="1"/>
              </p:cNvSpPr>
              <p:nvPr/>
            </p:nvSpPr>
            <p:spPr>
              <a:xfrm>
                <a:off x="3881746" y="2886247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Rectangle 92"/>
              <p:cNvSpPr>
                <a:spLocks noChangeAspect="1"/>
              </p:cNvSpPr>
              <p:nvPr/>
            </p:nvSpPr>
            <p:spPr>
              <a:xfrm>
                <a:off x="3881746" y="3427155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Rectangle 93"/>
              <p:cNvSpPr>
                <a:spLocks noChangeAspect="1"/>
              </p:cNvSpPr>
              <p:nvPr/>
            </p:nvSpPr>
            <p:spPr>
              <a:xfrm>
                <a:off x="3881746" y="3611670"/>
                <a:ext cx="183322" cy="1819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Rectangle 94"/>
              <p:cNvSpPr>
                <a:spLocks noChangeAspect="1"/>
              </p:cNvSpPr>
              <p:nvPr/>
            </p:nvSpPr>
            <p:spPr>
              <a:xfrm>
                <a:off x="3881746" y="3789866"/>
                <a:ext cx="183322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Rectangle 95"/>
              <p:cNvSpPr>
                <a:spLocks noChangeAspect="1"/>
              </p:cNvSpPr>
              <p:nvPr/>
            </p:nvSpPr>
            <p:spPr>
              <a:xfrm>
                <a:off x="3881746" y="3965534"/>
                <a:ext cx="183322" cy="1832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Rectangle 96"/>
              <p:cNvSpPr>
                <a:spLocks noChangeAspect="1"/>
              </p:cNvSpPr>
              <p:nvPr/>
            </p:nvSpPr>
            <p:spPr>
              <a:xfrm>
                <a:off x="3881746" y="2366825"/>
                <a:ext cx="183322" cy="18325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6" name="Text Placeholder 2"/>
          <p:cNvSpPr txBox="1">
            <a:spLocks/>
          </p:cNvSpPr>
          <p:nvPr/>
        </p:nvSpPr>
        <p:spPr bwMode="auto">
          <a:xfrm>
            <a:off x="4383567" y="3194810"/>
            <a:ext cx="355600" cy="35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+ </a:t>
            </a:r>
          </a:p>
        </p:txBody>
      </p:sp>
    </p:spTree>
    <p:extLst>
      <p:ext uri="{BB962C8B-B14F-4D97-AF65-F5344CB8AC3E}">
        <p14:creationId xmlns:p14="http://schemas.microsoft.com/office/powerpoint/2010/main" val="162139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3868E-6 L -0.23056 0.0077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8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62801E-6 L 0.3 -2.62801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/>
      <p:bldP spid="33" grpId="0"/>
      <p:bldP spid="34" grpId="0"/>
      <p:bldP spid="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336675"/>
            <a:ext cx="74295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learned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about numbers and their parts </a:t>
            </a:r>
            <a:r>
              <a:rPr lang="en-US" sz="3600" dirty="0" smtClean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decomposing and composing numbers.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5850" y="1371600"/>
            <a:ext cx="69723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In this lesson you will learn </a:t>
            </a:r>
            <a:r>
              <a:rPr lang="en-US" sz="3600" dirty="0" smtClean="0">
                <a:solidFill>
                  <a:schemeClr val="accent5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about numbers and their parts </a:t>
            </a:r>
            <a:r>
              <a:rPr lang="en-US" sz="3600" dirty="0">
                <a:solidFill>
                  <a:schemeClr val="accent1"/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by decomposing and composing numbers.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228600" y="1247775"/>
            <a:ext cx="503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Each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cube </a:t>
            </a: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equals 1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unit. </a:t>
            </a:r>
            <a:endParaRPr lang="en-US" sz="2800" dirty="0">
              <a:solidFill>
                <a:schemeClr val="accent1"/>
              </a:solidFill>
              <a:latin typeface="Orly's Font 2" pitchFamily="66" charset="0"/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6057900" y="1409700"/>
            <a:ext cx="228600" cy="173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457200" y="2844800"/>
            <a:ext cx="5143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Each rod equals 10 units.</a:t>
            </a: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auto">
          <a:xfrm>
            <a:off x="6057900" y="2422525"/>
            <a:ext cx="230188" cy="2238375"/>
            <a:chOff x="3882188" y="2366825"/>
            <a:chExt cx="182880" cy="1781961"/>
          </a:xfrm>
        </p:grpSpPr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3882188" y="2550077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3882188" y="3063180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>
              <a:off x="3882188" y="2724481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3882188" y="3246431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3882188" y="2886248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3882188" y="3427155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3882188" y="3611670"/>
              <a:ext cx="182880" cy="1819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3882188" y="3789866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3882188" y="3965535"/>
              <a:ext cx="182880" cy="18325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3882188" y="2366825"/>
              <a:ext cx="182880" cy="18325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914400" y="1235075"/>
            <a:ext cx="7315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Did you know that numbers are made up of other smaller parts?</a:t>
            </a:r>
          </a:p>
        </p:txBody>
      </p:sp>
      <p:sp>
        <p:nvSpPr>
          <p:cNvPr id="4" name="Text Placeholder 3"/>
          <p:cNvSpPr txBox="1">
            <a:spLocks/>
          </p:cNvSpPr>
          <p:nvPr/>
        </p:nvSpPr>
        <p:spPr bwMode="auto">
          <a:xfrm>
            <a:off x="3314700" y="3719513"/>
            <a:ext cx="8001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6" name="Oval Callout 5"/>
          <p:cNvSpPr>
            <a:spLocks noChangeArrowheads="1"/>
          </p:cNvSpPr>
          <p:nvPr/>
        </p:nvSpPr>
        <p:spPr bwMode="auto">
          <a:xfrm>
            <a:off x="3846513" y="2457450"/>
            <a:ext cx="2354262" cy="1282700"/>
          </a:xfrm>
          <a:prstGeom prst="wedgeEllipseCallout">
            <a:avLst>
              <a:gd name="adj1" fmla="val -53023"/>
              <a:gd name="adj2" fmla="val 54324"/>
            </a:avLst>
          </a:prstGeom>
          <a:solidFill>
            <a:schemeClr val="accent2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2000" dirty="0">
              <a:latin typeface="Orly's Font 2" pitchFamily="66" charset="0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3960813" y="2682875"/>
            <a:ext cx="21717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Orly's Font 2" pitchFamily="66" charset="0"/>
                <a:ea typeface="Verdana" pitchFamily="34" charset="0"/>
                <a:cs typeface="Verdana" pitchFamily="34" charset="0"/>
              </a:rPr>
              <a:t>What are my parts?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>
            <a:spLocks/>
          </p:cNvSpPr>
          <p:nvPr/>
        </p:nvSpPr>
        <p:spPr bwMode="auto">
          <a:xfrm>
            <a:off x="682057" y="1085850"/>
            <a:ext cx="7793182" cy="9540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To find out what makes up a number you can </a:t>
            </a:r>
            <a:r>
              <a:rPr lang="en-US" sz="2800" dirty="0">
                <a:solidFill>
                  <a:schemeClr val="accent3"/>
                </a:solidFill>
                <a:latin typeface="Orly's Font 2" pitchFamily="66" charset="0"/>
              </a:rPr>
              <a:t>take it apart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 or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decompose it</a:t>
            </a: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.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1600200" y="3235325"/>
            <a:ext cx="2232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5</a:t>
            </a: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 rot="5400000">
            <a:off x="5368925" y="3381375"/>
            <a:ext cx="236538" cy="230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 rot="5400000">
            <a:off x="5368925" y="2895600"/>
            <a:ext cx="236538" cy="230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 rot="5400000">
            <a:off x="5368925" y="4352925"/>
            <a:ext cx="236538" cy="230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 rot="5400000">
            <a:off x="5368925" y="3867150"/>
            <a:ext cx="236538" cy="230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 rot="5400000">
            <a:off x="5368925" y="2409825"/>
            <a:ext cx="236538" cy="230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69988" y="1254125"/>
            <a:ext cx="7059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chemeClr val="accent1"/>
                </a:solidFill>
                <a:latin typeface="Orly's Font 2" pitchFamily="66" charset="0"/>
              </a:rPr>
              <a:t>Let</a:t>
            </a:r>
            <a:r>
              <a:rPr lang="ja-JP" altLang="en-US" sz="2800" dirty="0">
                <a:solidFill>
                  <a:schemeClr val="accent1"/>
                </a:solidFill>
                <a:latin typeface="Orly's Font 2" pitchFamily="66" charset="0"/>
              </a:rPr>
              <a:t>’</a:t>
            </a:r>
            <a:r>
              <a:rPr lang="en-US" altLang="ja-JP" sz="2800" dirty="0">
                <a:solidFill>
                  <a:schemeClr val="accent1"/>
                </a:solidFill>
                <a:latin typeface="Orly's Font 2" pitchFamily="66" charset="0"/>
              </a:rPr>
              <a:t>s decompose the number </a:t>
            </a:r>
            <a:r>
              <a:rPr lang="en-US" altLang="ja-JP" sz="2800" dirty="0" smtClean="0">
                <a:solidFill>
                  <a:schemeClr val="accent3"/>
                </a:solidFill>
                <a:latin typeface="Orly's Font 2" pitchFamily="66" charset="0"/>
              </a:rPr>
              <a:t>5.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4086225" y="2800350"/>
            <a:ext cx="97155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or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331788" y="3074988"/>
            <a:ext cx="1401762" cy="1336675"/>
            <a:chOff x="330996" y="3074233"/>
            <a:chExt cx="1401946" cy="1337331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>
            <a:xfrm rot="5400000">
              <a:off x="108035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 rot="5400000">
              <a:off x="776305" y="3565846"/>
              <a:ext cx="236654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 rot="5400000">
              <a:off x="472259" y="3565052"/>
              <a:ext cx="236654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330996" y="3074233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 rot="5400000">
              <a:off x="1385192" y="3565052"/>
              <a:ext cx="236654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2420938" y="3098800"/>
            <a:ext cx="1371600" cy="1320800"/>
            <a:chOff x="2420714" y="3098217"/>
            <a:chExt cx="1371600" cy="1321480"/>
          </a:xfrm>
        </p:grpSpPr>
        <p:sp>
          <p:nvSpPr>
            <p:cNvPr id="26" name="Rectangle 25"/>
            <p:cNvSpPr>
              <a:spLocks noChangeAspect="1"/>
            </p:cNvSpPr>
            <p:nvPr/>
          </p:nvSpPr>
          <p:spPr>
            <a:xfrm rot="5400000">
              <a:off x="2988184" y="3626392"/>
              <a:ext cx="236660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420714" y="3098217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" name="Straight Arrow Connector 4"/>
          <p:cNvCxnSpPr/>
          <p:nvPr/>
        </p:nvCxnSpPr>
        <p:spPr>
          <a:xfrm flipH="1">
            <a:off x="1389063" y="2581275"/>
            <a:ext cx="585787" cy="49371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138363" y="2597150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57531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7234238" y="3190875"/>
            <a:ext cx="1401762" cy="1336675"/>
            <a:chOff x="5143500" y="3074233"/>
            <a:chExt cx="1401946" cy="1337331"/>
          </a:xfrm>
        </p:grpSpPr>
        <p:sp>
          <p:nvSpPr>
            <p:cNvPr id="44" name="Rectangle 43"/>
            <p:cNvSpPr>
              <a:spLocks noChangeAspect="1"/>
            </p:cNvSpPr>
            <p:nvPr/>
          </p:nvSpPr>
          <p:spPr>
            <a:xfrm rot="5400000">
              <a:off x="5892856" y="3565053"/>
              <a:ext cx="236653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 rot="5400000">
              <a:off x="5588809" y="3565847"/>
              <a:ext cx="236653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 rot="5400000">
              <a:off x="5284763" y="3565053"/>
              <a:ext cx="23665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5143500" y="3074233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>
            <a:xfrm rot="5400000">
              <a:off x="6197696" y="3565053"/>
              <a:ext cx="236653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5170488" y="3132138"/>
            <a:ext cx="1371600" cy="1322387"/>
            <a:chOff x="7233218" y="3098217"/>
            <a:chExt cx="1371600" cy="1321480"/>
          </a:xfrm>
        </p:grpSpPr>
        <p:sp>
          <p:nvSpPr>
            <p:cNvPr id="48" name="Rectangle 47"/>
            <p:cNvSpPr>
              <a:spLocks noChangeAspect="1"/>
            </p:cNvSpPr>
            <p:nvPr/>
          </p:nvSpPr>
          <p:spPr>
            <a:xfrm rot="5400000">
              <a:off x="7800037" y="3626414"/>
              <a:ext cx="237962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7233218" y="3098217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1" name="Straight Arrow Connector 50"/>
          <p:cNvCxnSpPr/>
          <p:nvPr/>
        </p:nvCxnSpPr>
        <p:spPr>
          <a:xfrm flipH="1">
            <a:off x="6200775" y="2581275"/>
            <a:ext cx="587375" cy="49371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6950075" y="2597150"/>
            <a:ext cx="566738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0" grpId="0"/>
      <p:bldP spid="1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27125" y="1254125"/>
            <a:ext cx="706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Let’</a:t>
            </a:r>
            <a:r>
              <a:rPr lang="en-US" altLang="ja-JP" sz="2800" dirty="0" smtClean="0">
                <a:solidFill>
                  <a:schemeClr val="accent1"/>
                </a:solidFill>
                <a:latin typeface="Orly's Font 2" pitchFamily="66" charset="0"/>
              </a:rPr>
              <a:t>s </a:t>
            </a:r>
            <a:r>
              <a:rPr lang="en-US" altLang="ja-JP" sz="2800" dirty="0">
                <a:solidFill>
                  <a:schemeClr val="accent1"/>
                </a:solidFill>
                <a:latin typeface="Orly's Font 2" pitchFamily="66" charset="0"/>
              </a:rPr>
              <a:t>try a different way.</a:t>
            </a:r>
            <a:endParaRPr lang="en-US" sz="2800" dirty="0">
              <a:solidFill>
                <a:srgbClr val="FF0000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 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4086225" y="2800350"/>
            <a:ext cx="97155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or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27038" y="3106738"/>
            <a:ext cx="1401762" cy="1338262"/>
            <a:chOff x="426854" y="2606019"/>
            <a:chExt cx="1401946" cy="1337331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>
            <a:xfrm rot="5400000">
              <a:off x="1368462" y="3105638"/>
              <a:ext cx="23637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 rot="5400000">
              <a:off x="968360" y="3105638"/>
              <a:ext cx="23637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 rot="5400000">
              <a:off x="568257" y="3105638"/>
              <a:ext cx="23637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426854" y="2606019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2303463" y="3122613"/>
            <a:ext cx="1371600" cy="1322387"/>
            <a:chOff x="2286000" y="2621870"/>
            <a:chExt cx="1371600" cy="1321480"/>
          </a:xfrm>
        </p:grpSpPr>
        <p:sp>
          <p:nvSpPr>
            <p:cNvPr id="26" name="Rectangle 25"/>
            <p:cNvSpPr>
              <a:spLocks noChangeAspect="1"/>
            </p:cNvSpPr>
            <p:nvPr/>
          </p:nvSpPr>
          <p:spPr>
            <a:xfrm rot="5400000">
              <a:off x="3053638" y="3117545"/>
              <a:ext cx="237962" cy="2301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 rot="5400000">
              <a:off x="2625013" y="3117545"/>
              <a:ext cx="237962" cy="2301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286000" y="2621870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" name="Straight Arrow Connector 4"/>
          <p:cNvCxnSpPr/>
          <p:nvPr/>
        </p:nvCxnSpPr>
        <p:spPr>
          <a:xfrm flipH="1">
            <a:off x="1323975" y="2614613"/>
            <a:ext cx="587375" cy="492125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138363" y="2597150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802313" y="218122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5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5289550" y="3127375"/>
            <a:ext cx="1401763" cy="1338263"/>
            <a:chOff x="5288878" y="3128098"/>
            <a:chExt cx="1401946" cy="1337331"/>
          </a:xfrm>
        </p:grpSpPr>
        <p:sp>
          <p:nvSpPr>
            <p:cNvPr id="35" name="Rectangle 34"/>
            <p:cNvSpPr>
              <a:spLocks noChangeAspect="1"/>
            </p:cNvSpPr>
            <p:nvPr/>
          </p:nvSpPr>
          <p:spPr>
            <a:xfrm rot="5400000">
              <a:off x="6068541" y="3627718"/>
              <a:ext cx="236372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 rot="5400000">
              <a:off x="5699398" y="3628512"/>
              <a:ext cx="236372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288878" y="3128098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7165975" y="3143250"/>
            <a:ext cx="1371600" cy="1322388"/>
            <a:chOff x="7165543" y="3143949"/>
            <a:chExt cx="1371600" cy="1321480"/>
          </a:xfrm>
        </p:grpSpPr>
        <p:sp>
          <p:nvSpPr>
            <p:cNvPr id="34" name="Rectangle 33"/>
            <p:cNvSpPr>
              <a:spLocks noChangeAspect="1"/>
            </p:cNvSpPr>
            <p:nvPr/>
          </p:nvSpPr>
          <p:spPr>
            <a:xfrm rot="5400000">
              <a:off x="8110981" y="3647556"/>
              <a:ext cx="237961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11279" name="Group 37"/>
            <p:cNvGrpSpPr>
              <a:grpSpLocks/>
            </p:cNvGrpSpPr>
            <p:nvPr/>
          </p:nvGrpSpPr>
          <p:grpSpPr bwMode="auto">
            <a:xfrm>
              <a:off x="7165543" y="3143949"/>
              <a:ext cx="1371600" cy="1321480"/>
              <a:chOff x="2286000" y="2621870"/>
              <a:chExt cx="1371600" cy="1321480"/>
            </a:xfrm>
          </p:grpSpPr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 rot="5400000">
                <a:off x="2852819" y="3126271"/>
                <a:ext cx="237961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>
                <a:spLocks noChangeAspect="1"/>
              </p:cNvSpPr>
              <p:nvPr/>
            </p:nvSpPr>
            <p:spPr>
              <a:xfrm rot="5400000">
                <a:off x="2452769" y="3118338"/>
                <a:ext cx="237961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286000" y="2621870"/>
                <a:ext cx="1371600" cy="1321480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2" name="Straight Arrow Connector 41"/>
          <p:cNvCxnSpPr/>
          <p:nvPr/>
        </p:nvCxnSpPr>
        <p:spPr>
          <a:xfrm flipH="1">
            <a:off x="6186488" y="2635250"/>
            <a:ext cx="587375" cy="492125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6956756" y="2585889"/>
            <a:ext cx="566737" cy="57943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/>
      <p:bldP spid="20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auto">
          <a:xfrm>
            <a:off x="1143000" y="1200150"/>
            <a:ext cx="7059613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You can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decompose </a:t>
            </a:r>
            <a:r>
              <a:rPr lang="en-US" sz="2800" dirty="0" smtClean="0">
                <a:solidFill>
                  <a:schemeClr val="accent1"/>
                </a:solidFill>
                <a:latin typeface="Orly's Font 2" pitchFamily="66" charset="0"/>
              </a:rPr>
              <a:t>any number. </a:t>
            </a: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  </a:t>
            </a:r>
            <a:endParaRPr lang="en-US" sz="2800" dirty="0">
              <a:solidFill>
                <a:srgbClr val="FF0000"/>
              </a:solidFill>
              <a:latin typeface="Orly's Font 2" pitchFamily="66" charset="0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auto">
          <a:xfrm>
            <a:off x="939800" y="2160588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7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27038" y="3106738"/>
            <a:ext cx="1401762" cy="1338262"/>
            <a:chOff x="426854" y="2606019"/>
            <a:chExt cx="1401946" cy="1337331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>
            <a:xfrm rot="5400000">
              <a:off x="1368462" y="3105638"/>
              <a:ext cx="23637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 rot="5400000">
              <a:off x="968360" y="3105638"/>
              <a:ext cx="23637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>
              <a:spLocks noChangeAspect="1"/>
            </p:cNvSpPr>
            <p:nvPr/>
          </p:nvSpPr>
          <p:spPr>
            <a:xfrm rot="5400000">
              <a:off x="568257" y="3105638"/>
              <a:ext cx="236373" cy="2302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426854" y="2606019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" name="Straight Arrow Connector 4"/>
          <p:cNvCxnSpPr/>
          <p:nvPr/>
        </p:nvCxnSpPr>
        <p:spPr>
          <a:xfrm flipH="1">
            <a:off x="1323975" y="2614613"/>
            <a:ext cx="587375" cy="492125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138363" y="2597150"/>
            <a:ext cx="565150" cy="5794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5802313" y="2181225"/>
            <a:ext cx="223202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accent5"/>
                </a:solidFill>
                <a:latin typeface="Orly's Font 2" pitchFamily="66" charset="0"/>
              </a:rPr>
              <a:t>3</a:t>
            </a:r>
            <a:endParaRPr lang="en-US" sz="2800" dirty="0">
              <a:solidFill>
                <a:schemeClr val="accent5"/>
              </a:solidFill>
              <a:latin typeface="Orly's Font 2" pitchFamily="66" charset="0"/>
            </a:endParaRP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5289550" y="3127375"/>
            <a:ext cx="1401763" cy="1338263"/>
            <a:chOff x="5288878" y="3128098"/>
            <a:chExt cx="1401946" cy="1337331"/>
          </a:xfrm>
        </p:grpSpPr>
        <p:sp>
          <p:nvSpPr>
            <p:cNvPr id="35" name="Rectangle 34"/>
            <p:cNvSpPr>
              <a:spLocks noChangeAspect="1"/>
            </p:cNvSpPr>
            <p:nvPr/>
          </p:nvSpPr>
          <p:spPr>
            <a:xfrm rot="5400000">
              <a:off x="6068541" y="3627718"/>
              <a:ext cx="236372" cy="23021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 rot="5400000">
              <a:off x="5699398" y="3628512"/>
              <a:ext cx="236372" cy="2286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288878" y="3128098"/>
              <a:ext cx="1401946" cy="13373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7086600" y="3143250"/>
            <a:ext cx="1371600" cy="1322388"/>
            <a:chOff x="2286000" y="2621870"/>
            <a:chExt cx="1371600" cy="1321480"/>
          </a:xfrm>
        </p:grpSpPr>
        <p:sp>
          <p:nvSpPr>
            <p:cNvPr id="40" name="Rectangle 39"/>
            <p:cNvSpPr>
              <a:spLocks noChangeAspect="1"/>
            </p:cNvSpPr>
            <p:nvPr/>
          </p:nvSpPr>
          <p:spPr>
            <a:xfrm rot="5400000">
              <a:off x="2854406" y="3081850"/>
              <a:ext cx="236376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2286000" y="2621870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2" name="Straight Arrow Connector 41"/>
          <p:cNvCxnSpPr/>
          <p:nvPr/>
        </p:nvCxnSpPr>
        <p:spPr>
          <a:xfrm flipH="1">
            <a:off x="6186488" y="2635250"/>
            <a:ext cx="587375" cy="492125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6999288" y="2617788"/>
            <a:ext cx="566737" cy="57943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2303463" y="3122613"/>
            <a:ext cx="1371600" cy="1322387"/>
            <a:chOff x="2303519" y="3122826"/>
            <a:chExt cx="1371600" cy="1321480"/>
          </a:xfrm>
        </p:grpSpPr>
        <p:sp>
          <p:nvSpPr>
            <p:cNvPr id="26" name="Rectangle 25"/>
            <p:cNvSpPr>
              <a:spLocks noChangeAspect="1"/>
            </p:cNvSpPr>
            <p:nvPr/>
          </p:nvSpPr>
          <p:spPr>
            <a:xfrm rot="5400000">
              <a:off x="3010037" y="3609775"/>
              <a:ext cx="236376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>
            <a:xfrm rot="5400000">
              <a:off x="2396469" y="3604223"/>
              <a:ext cx="237962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303519" y="3122826"/>
              <a:ext cx="1371600" cy="132148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 rot="5400000">
              <a:off x="2694919" y="3604223"/>
              <a:ext cx="237962" cy="2301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 rot="5400000">
              <a:off x="3319600" y="3605017"/>
              <a:ext cx="237962" cy="2286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8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1657702" y="1423811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914400" y="1895929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723899" y="2918190"/>
            <a:ext cx="499707" cy="195263"/>
            <a:chOff x="723899" y="2918190"/>
            <a:chExt cx="499707" cy="195263"/>
          </a:xfrm>
        </p:grpSpPr>
        <p:sp>
          <p:nvSpPr>
            <p:cNvPr id="14" name="Rectangle 13"/>
            <p:cNvSpPr>
              <a:spLocks noChangeAspect="1"/>
            </p:cNvSpPr>
            <p:nvPr/>
          </p:nvSpPr>
          <p:spPr bwMode="auto">
            <a:xfrm rot="5400000">
              <a:off x="721518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 bwMode="auto">
            <a:xfrm rot="5400000">
              <a:off x="1030724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81593" y="2918190"/>
            <a:ext cx="1072790" cy="195263"/>
            <a:chOff x="2281593" y="2918190"/>
            <a:chExt cx="1072790" cy="195263"/>
          </a:xfrm>
        </p:grpSpPr>
        <p:sp>
          <p:nvSpPr>
            <p:cNvPr id="16" name="Rectangle 15"/>
            <p:cNvSpPr>
              <a:spLocks noChangeAspect="1"/>
            </p:cNvSpPr>
            <p:nvPr/>
          </p:nvSpPr>
          <p:spPr bwMode="auto">
            <a:xfrm rot="5400000">
              <a:off x="2279212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 bwMode="auto">
            <a:xfrm rot="5400000">
              <a:off x="2573308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 bwMode="auto">
            <a:xfrm rot="5400000">
              <a:off x="2867404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 bwMode="auto">
            <a:xfrm rot="5400000">
              <a:off x="3161501" y="292057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057400" y="1895929"/>
            <a:ext cx="628649" cy="9099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 txBox="1">
            <a:spLocks/>
          </p:cNvSpPr>
          <p:nvPr/>
        </p:nvSpPr>
        <p:spPr bwMode="auto">
          <a:xfrm>
            <a:off x="6515100" y="1423811"/>
            <a:ext cx="68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1pPr>
            <a:lvl2pPr marL="5715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3pPr>
            <a:lvl4pPr marL="12573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4pPr>
            <a:lvl5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Orly's Font" pitchFamily="66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dirty="0" smtClean="0">
                <a:solidFill>
                  <a:schemeClr val="accent3"/>
                </a:solidFill>
                <a:latin typeface="Orly's Font 2" pitchFamily="66" charset="0"/>
              </a:rPr>
              <a:t>24</a:t>
            </a:r>
            <a:endParaRPr lang="en-US" sz="2800" dirty="0">
              <a:solidFill>
                <a:schemeClr val="accent3"/>
              </a:solidFill>
              <a:latin typeface="Orly's Font 2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5829299" y="1837821"/>
            <a:ext cx="842963" cy="85883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196493" y="2808980"/>
            <a:ext cx="1072790" cy="195263"/>
            <a:chOff x="7196493" y="2808980"/>
            <a:chExt cx="1072790" cy="195263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 bwMode="auto">
            <a:xfrm rot="5400000">
              <a:off x="7194112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 bwMode="auto">
            <a:xfrm rot="5400000">
              <a:off x="7488208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 bwMode="auto">
            <a:xfrm rot="5400000">
              <a:off x="7782304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>
              <a:spLocks noChangeAspect="1"/>
            </p:cNvSpPr>
            <p:nvPr/>
          </p:nvSpPr>
          <p:spPr bwMode="auto">
            <a:xfrm rot="5400000">
              <a:off x="8076401" y="2811361"/>
              <a:ext cx="195263" cy="1905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 err="1">
                <a:solidFill>
                  <a:schemeClr val="tx1"/>
                </a:solidFill>
              </a:endParaRPr>
            </a:p>
          </p:txBody>
        </p:sp>
      </p:grpSp>
      <p:cxnSp>
        <p:nvCxnSpPr>
          <p:cNvPr id="28" name="Straight Arrow Connector 27"/>
          <p:cNvCxnSpPr/>
          <p:nvPr/>
        </p:nvCxnSpPr>
        <p:spPr>
          <a:xfrm>
            <a:off x="6972300" y="1837821"/>
            <a:ext cx="628649" cy="9099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334272" y="2747761"/>
            <a:ext cx="686922" cy="2238398"/>
            <a:chOff x="5257800" y="1448820"/>
            <a:chExt cx="686922" cy="2238398"/>
          </a:xfrm>
        </p:grpSpPr>
        <p:grpSp>
          <p:nvGrpSpPr>
            <p:cNvPr id="29" name="Group 28"/>
            <p:cNvGrpSpPr>
              <a:grpSpLocks noChangeAspect="1"/>
            </p:cNvGrpSpPr>
            <p:nvPr/>
          </p:nvGrpSpPr>
          <p:grpSpPr>
            <a:xfrm>
              <a:off x="5257800" y="1448820"/>
              <a:ext cx="229722" cy="2238398"/>
              <a:chOff x="3882188" y="2366825"/>
              <a:chExt cx="182880" cy="1781967"/>
            </a:xfrm>
          </p:grpSpPr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3882188" y="255023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>
                <a:spLocks noChangeAspect="1"/>
              </p:cNvSpPr>
              <p:nvPr/>
            </p:nvSpPr>
            <p:spPr>
              <a:xfrm>
                <a:off x="3882188" y="30630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>
                <a:spLocks noChangeAspect="1"/>
              </p:cNvSpPr>
              <p:nvPr/>
            </p:nvSpPr>
            <p:spPr>
              <a:xfrm>
                <a:off x="3882188" y="272504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>
                <a:spLocks noChangeAspect="1"/>
              </p:cNvSpPr>
              <p:nvPr/>
            </p:nvSpPr>
            <p:spPr>
              <a:xfrm>
                <a:off x="3882188" y="324597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>
                <a:spLocks noChangeAspect="1"/>
              </p:cNvSpPr>
              <p:nvPr/>
            </p:nvSpPr>
            <p:spPr>
              <a:xfrm>
                <a:off x="3882188" y="2886414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>
                <a:spLocks noChangeAspect="1"/>
              </p:cNvSpPr>
              <p:nvPr/>
            </p:nvSpPr>
            <p:spPr>
              <a:xfrm>
                <a:off x="3882188" y="3426799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/>
              <p:cNvSpPr>
                <a:spLocks noChangeAspect="1"/>
              </p:cNvSpPr>
              <p:nvPr/>
            </p:nvSpPr>
            <p:spPr>
              <a:xfrm>
                <a:off x="3882188" y="3611177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/>
              <p:cNvSpPr>
                <a:spLocks noChangeAspect="1"/>
              </p:cNvSpPr>
              <p:nvPr/>
            </p:nvSpPr>
            <p:spPr>
              <a:xfrm>
                <a:off x="3882188" y="378987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>
                <a:spLocks noChangeAspect="1"/>
              </p:cNvSpPr>
              <p:nvPr/>
            </p:nvSpPr>
            <p:spPr>
              <a:xfrm>
                <a:off x="3882188" y="396591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ectangle 38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Group 39"/>
            <p:cNvGrpSpPr>
              <a:grpSpLocks noChangeAspect="1"/>
            </p:cNvGrpSpPr>
            <p:nvPr/>
          </p:nvGrpSpPr>
          <p:grpSpPr>
            <a:xfrm>
              <a:off x="5715000" y="1448820"/>
              <a:ext cx="229722" cy="2238394"/>
              <a:chOff x="3882188" y="2366825"/>
              <a:chExt cx="182880" cy="1781961"/>
            </a:xfrm>
          </p:grpSpPr>
          <p:sp>
            <p:nvSpPr>
              <p:cNvPr id="41" name="Rectangle 40"/>
              <p:cNvSpPr>
                <a:spLocks noChangeAspect="1"/>
              </p:cNvSpPr>
              <p:nvPr/>
            </p:nvSpPr>
            <p:spPr>
              <a:xfrm>
                <a:off x="3882188" y="255022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>
                <a:spLocks noChangeAspect="1"/>
              </p:cNvSpPr>
              <p:nvPr/>
            </p:nvSpPr>
            <p:spPr>
              <a:xfrm>
                <a:off x="3882188" y="3063091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/>
              <p:cNvSpPr>
                <a:spLocks noChangeAspect="1"/>
              </p:cNvSpPr>
              <p:nvPr/>
            </p:nvSpPr>
            <p:spPr>
              <a:xfrm>
                <a:off x="3882188" y="272504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>
                <a:spLocks noChangeAspect="1"/>
              </p:cNvSpPr>
              <p:nvPr/>
            </p:nvSpPr>
            <p:spPr>
              <a:xfrm>
                <a:off x="3882188" y="324597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>
                <a:spLocks noChangeAspect="1"/>
              </p:cNvSpPr>
              <p:nvPr/>
            </p:nvSpPr>
            <p:spPr>
              <a:xfrm>
                <a:off x="3882188" y="2886410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>
                <a:spLocks noChangeAspect="1"/>
              </p:cNvSpPr>
              <p:nvPr/>
            </p:nvSpPr>
            <p:spPr>
              <a:xfrm>
                <a:off x="3882188" y="342679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>
                <a:spLocks noChangeAspect="1"/>
              </p:cNvSpPr>
              <p:nvPr/>
            </p:nvSpPr>
            <p:spPr>
              <a:xfrm>
                <a:off x="3882188" y="3611172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>
                <a:spLocks noChangeAspect="1"/>
              </p:cNvSpPr>
              <p:nvPr/>
            </p:nvSpPr>
            <p:spPr>
              <a:xfrm>
                <a:off x="3882188" y="378986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3882188" y="3965906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Rectangle 49"/>
              <p:cNvSpPr>
                <a:spLocks noChangeAspect="1"/>
              </p:cNvSpPr>
              <p:nvPr/>
            </p:nvSpPr>
            <p:spPr>
              <a:xfrm>
                <a:off x="3882188" y="2366825"/>
                <a:ext cx="182880" cy="1828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" name="Multiply 50"/>
          <p:cNvSpPr/>
          <p:nvPr/>
        </p:nvSpPr>
        <p:spPr>
          <a:xfrm>
            <a:off x="835763" y="583757"/>
            <a:ext cx="2061006" cy="3447486"/>
          </a:xfrm>
          <a:prstGeom prst="mathMultiply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6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5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Learn Zillion">
      <a:dk1>
        <a:sysClr val="windowText" lastClr="000000"/>
      </a:dk1>
      <a:lt1>
        <a:sysClr val="window" lastClr="FFFFFF"/>
      </a:lt1>
      <a:dk2>
        <a:srgbClr val="7F7F7F"/>
      </a:dk2>
      <a:lt2>
        <a:srgbClr val="BFBFBF"/>
      </a:lt2>
      <a:accent1>
        <a:srgbClr val="0078AE"/>
      </a:accent1>
      <a:accent2>
        <a:srgbClr val="00BCE4"/>
      </a:accent2>
      <a:accent3>
        <a:srgbClr val="E86D1F"/>
      </a:accent3>
      <a:accent4>
        <a:srgbClr val="FFD200"/>
      </a:accent4>
      <a:accent5>
        <a:srgbClr val="5E9732"/>
      </a:accent5>
      <a:accent6>
        <a:srgbClr val="8DC63F"/>
      </a:accent6>
      <a:hlink>
        <a:srgbClr val="000000"/>
      </a:hlink>
      <a:folHlink>
        <a:srgbClr val="000000"/>
      </a:folHlink>
    </a:clrScheme>
    <a:fontScheme name="Learn Zill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381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 dirty="0" smtClean="0">
            <a:latin typeface="Orly's Font" pitchFamily="66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7276</TotalTime>
  <Words>207</Words>
  <Application>Microsoft Office PowerPoint</Application>
  <PresentationFormat>On-screen Show (16:9)</PresentationFormat>
  <Paragraphs>55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TM2-1</dc:creator>
  <cp:lastModifiedBy>laptop</cp:lastModifiedBy>
  <cp:revision>324</cp:revision>
  <dcterms:created xsi:type="dcterms:W3CDTF">2011-06-12T17:04:43Z</dcterms:created>
  <dcterms:modified xsi:type="dcterms:W3CDTF">2015-06-07T13:43:51Z</dcterms:modified>
</cp:coreProperties>
</file>